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805" r:id="rId9"/>
  </p:sldMasterIdLst>
  <p:notesMasterIdLst>
    <p:notesMasterId r:id="rId39"/>
  </p:notesMasterIdLst>
  <p:sldIdLst>
    <p:sldId id="583" r:id="rId10"/>
    <p:sldId id="623" r:id="rId11"/>
    <p:sldId id="589" r:id="rId12"/>
    <p:sldId id="591" r:id="rId13"/>
    <p:sldId id="593" r:id="rId14"/>
    <p:sldId id="621" r:id="rId15"/>
    <p:sldId id="597" r:id="rId16"/>
    <p:sldId id="598" r:id="rId17"/>
    <p:sldId id="602" r:id="rId18"/>
    <p:sldId id="604" r:id="rId19"/>
    <p:sldId id="605" r:id="rId20"/>
    <p:sldId id="606" r:id="rId21"/>
    <p:sldId id="607" r:id="rId22"/>
    <p:sldId id="608" r:id="rId23"/>
    <p:sldId id="571" r:id="rId24"/>
    <p:sldId id="617" r:id="rId25"/>
    <p:sldId id="619" r:id="rId26"/>
    <p:sldId id="620" r:id="rId27"/>
    <p:sldId id="559" r:id="rId28"/>
    <p:sldId id="560" r:id="rId29"/>
    <p:sldId id="566" r:id="rId30"/>
    <p:sldId id="609" r:id="rId31"/>
    <p:sldId id="610" r:id="rId32"/>
    <p:sldId id="611" r:id="rId33"/>
    <p:sldId id="612" r:id="rId34"/>
    <p:sldId id="613" r:id="rId35"/>
    <p:sldId id="614" r:id="rId36"/>
    <p:sldId id="615" r:id="rId37"/>
    <p:sldId id="624" r:id="rId38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8282"/>
    <a:srgbClr val="515151"/>
    <a:srgbClr val="44484E"/>
    <a:srgbClr val="1C293A"/>
    <a:srgbClr val="F0F1C7"/>
    <a:srgbClr val="FFFF99"/>
    <a:srgbClr val="DC5270"/>
    <a:srgbClr val="FF5050"/>
    <a:srgbClr val="5A8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5712" autoAdjust="0"/>
  </p:normalViewPr>
  <p:slideViewPr>
    <p:cSldViewPr>
      <p:cViewPr varScale="1">
        <p:scale>
          <a:sx n="97" d="100"/>
          <a:sy n="97" d="100"/>
        </p:scale>
        <p:origin x="80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4DF7E7-6553-430A-BE0A-CCE222E8A2A0}" type="datetimeFigureOut">
              <a:rPr lang="ru-RU"/>
              <a:pPr>
                <a:defRPr/>
              </a:pPr>
              <a:t>19.02.2025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4FCB29-2B43-446C-9F47-1D4652B22B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25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23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23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72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4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99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5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DB40-77F3-4905-8AAB-BCEB7A623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234F-0E5B-4EBC-800B-95C834D0F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8097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276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35B4-6E39-4E65-8E57-2917A1315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106A-59C5-4298-972A-250200F27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0222-494F-46A5-ABD1-7197EE53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4577-A9CE-4FB2-88BB-CB15010A8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6A3F-959F-4CF2-9927-DB39892B8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4A8E-1465-4C8B-A93B-4445D42F0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EE70-AD40-44F4-A9BD-65F0D5FFB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EA1-046A-4F4E-8C4C-262E97D21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65D96-775A-46AC-9255-E363410B0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B1142-917B-4B20-B20A-F4DDBBAC8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2AE3-7FE6-4393-B7E5-D610BAAB9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5AAB-DD0D-4F32-AF4A-3F17DEA55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57350"/>
            <a:ext cx="2057400" cy="27086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7350"/>
            <a:ext cx="6019800" cy="27086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BF01-8BA3-48BC-867F-AA87CD7C3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1BE6-9E49-4D61-BCB8-62AD4522A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25F8-57A1-4AF8-8155-3F1B6EFDE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F2C5-A32B-4FED-BDFA-C3D542CEC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ED5D-DE5C-4BCE-9F8F-DD2360148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9BC6-AE82-4B03-83B2-B9435A457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0BAC-C1DF-484A-B65E-22D93D287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DEF9-6009-4EAC-8DD0-AC423D728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222E-88BE-4712-9273-6DC329FB1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9E75-F958-495E-9577-E87BF2F94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FF55-B548-4078-BD97-B95E43E98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F0B8-00AC-48AC-BBB9-4A6F66A1C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4783-0527-496D-BF30-C02DDA91F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E1577-D44A-4F15-A593-2C304DDCA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B18A-B07C-46A5-B89E-EB28DCA63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A7130-F162-4AF9-974E-3CEF51093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DB65-72FF-4A51-B487-B2B7BDB03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2DEB-87DB-406D-AF88-288CE3A64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01879-105F-4B26-85FB-FA2EF0421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ECA9-721C-4A58-849A-6B8FEB045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1F5DA-425A-4464-9D02-9BD4ED1DE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F974-F904-4FCE-B10F-6D05AE4F4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638F-2A7C-43AA-82AD-2104F3A7C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265A-AD80-4A4F-8673-B9EE7861A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8097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276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A1A7-0879-40AB-84DF-6BF75AEEF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A1C4-3207-4927-A39A-66756DF0C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B780-DEEF-4505-9187-BDC038D9F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247FF-CADD-4B13-94D5-12F2EAB93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7D4D-9B01-4A9E-BB24-63A21D055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93BC-F8A6-4EF0-8D17-8232D0DA4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2D58-8212-4067-AEAE-9502940C8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BA8F-F323-4542-A4EC-48DA0D70A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6417-18A7-4E01-999C-573A0C3A7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08C0-79E9-4106-A505-F6E3EFE48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320E-7812-41FD-99BA-A47BDC2DBA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03AB-A131-433C-8DC9-4BFA81A69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57350"/>
            <a:ext cx="2057400" cy="27086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7350"/>
            <a:ext cx="6019800" cy="27086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16505-ABD4-4280-881B-EA1398420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A922-9A90-42C1-BFD2-BBE78021D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31D2-CBAB-41ED-A391-B2ABE8286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F270-F9B7-4FB5-BD9B-BDBBD82E7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BCD77-23DC-4B1B-9BA2-323C96B67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A6E8-4679-40D2-AA4E-DD715BD08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952F-13F6-44AE-BE55-F5626EF81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EB4A-A5BD-45AD-B088-A5B4C3A0F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A198-290F-431B-86C4-BE380A4F5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FF6D-449E-444E-A89B-8156FCBF2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9A9F-9762-45A0-9397-754C88D43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2AC7-0119-41B7-9F33-5A210F4E6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2099-B9BC-48DB-8A17-009D5EE2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31F9-BBE8-4454-AE8A-D9DBE70C6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B813-8446-453E-97C3-346BDBFFC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A320-B669-437B-9ABE-A27E31095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4DE8-68E0-4E4E-965E-20ADE76F3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09D9B-B1CA-4D8F-83E5-407926233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9809-597F-47ED-886A-60AAD662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6F59-22FF-47B1-8FE0-CC43E17A1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032C-8BD3-463D-AB43-9D37F449F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C8A77-8942-4018-B1B0-6A9F4FBEE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C1AB9-CAB2-4AC9-AC19-9357B21A9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AE780-A580-439D-8D2F-D1FD99E57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8097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276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3116-F47B-4AB3-8542-2780C97EB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0B61-2A41-41C7-B054-798DFF6F8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0E15-6F5F-4C1D-BC74-96E5F5384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FF9F-7920-40F4-99E0-C509A6A96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2BB7-DF1F-46BC-AD7E-5273F7B8E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A03E-94C9-47F3-92B0-02CA8E6CF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4BFE-7340-48A4-800E-08DE04158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8F94-63CB-49D9-8CEE-E0E4063BF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6E2BE-D47E-43B7-8125-7365DD1C1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288C-0620-43FF-BD64-0799FA4AD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902A-03AE-4759-A5FB-7C75C5C51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FC63-E81B-4A6D-99EA-FFF4FA4C6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57350"/>
            <a:ext cx="2057400" cy="27086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7350"/>
            <a:ext cx="6019800" cy="27086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DFC9-9346-4F12-B49B-7F2E64901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E1577-D44A-4F15-A593-2C304DDCA6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E7E2-4753-4724-9150-32EA62DC6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4B18A-B07C-46A5-B89E-EB28DCA631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A7130-F162-4AF9-974E-3CEF51093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DB65-72FF-4A51-B487-B2B7BDB033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42DEB-87DB-406D-AF88-288CE3A64B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01879-105F-4B26-85FB-FA2EF04216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1F5DA-425A-4464-9D02-9BD4ED1DE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8F974-F904-4FCE-B10F-6D05AE4F4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638F-2A7C-43AA-82AD-2104F3A7C1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F265A-AD80-4A4F-8673-B9EE7861AF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AA1A7-0879-40AB-84DF-6BF75AEEF2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6375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00157"/>
            <a:ext cx="723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257735-5AA3-496D-83A8-A79BDCB03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73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0307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576D9E-414E-4F1E-90EB-BBD59A656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7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C1C61B-51C0-4910-94BF-ED58C6F8D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6375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00157"/>
            <a:ext cx="723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E37BB5-BA3C-45F3-8AA6-5734F7441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73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0307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A875B1-43C5-4C9D-A7FE-70BA6E540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7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98FF7F-7FAB-47D1-92BD-E0FD663FA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6375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00157"/>
            <a:ext cx="723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C692DB-4781-4188-915D-DDF0E8640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73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0307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C08F12-A035-4E9A-94BF-B3F4B3F5B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6257735-5AA3-496D-83A8-A79BDCB036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9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343584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Республике Северная Осетия-Алания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023" y="1813320"/>
            <a:ext cx="9217023" cy="1368152"/>
          </a:xfrm>
          <a:noFill/>
        </p:spPr>
        <p:txBody>
          <a:bodyPr/>
          <a:lstStyle/>
          <a:p>
            <a:pPr marL="182880" indent="0" algn="ctr">
              <a:buNone/>
            </a:pPr>
            <a:r>
              <a:rPr lang="ru-RU" sz="3500" dirty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МОШЕННИЧЕСТВА И ЗАЩИТА ОТ НИХ</a:t>
            </a:r>
          </a:p>
        </p:txBody>
      </p:sp>
    </p:spTree>
    <p:extLst>
      <p:ext uri="{BB962C8B-B14F-4D97-AF65-F5344CB8AC3E}">
        <p14:creationId xmlns:p14="http://schemas.microsoft.com/office/powerpoint/2010/main" val="174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343584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Северная Осетия-Алания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023" y="1813320"/>
            <a:ext cx="921702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уберечь ребенка от преступных посягательств в цифровой среде</a:t>
            </a:r>
            <a:endParaRPr lang="ru-RU" sz="3500" dirty="0">
              <a:solidFill>
                <a:schemeClr val="bg2">
                  <a:lumMod val="50000"/>
                </a:schemeClr>
              </a:soli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42858"/>
            <a:ext cx="9144000" cy="78581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уберечь ребенка от преступных посягательств в цифровой среде</a:t>
            </a:r>
            <a:endParaRPr lang="ru-RU" sz="3500" dirty="0">
              <a:solidFill>
                <a:schemeClr val="bg2">
                  <a:lumMod val="50000"/>
                </a:schemeClr>
              </a:soli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 txBox="1">
            <a:spLocks/>
          </p:cNvSpPr>
          <p:nvPr/>
        </p:nvSpPr>
        <p:spPr>
          <a:xfrm>
            <a:off x="0" y="1643056"/>
            <a:ext cx="5429256" cy="321471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lvl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Уделяйте больше внимания своему ребенку </a:t>
            </a:r>
          </a:p>
          <a:p>
            <a:pPr marL="182880" lvl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Чаще разговаривайте с ним, чтобы он делился с Вами о своем окружении, как прошел его день и внимательно следите за изменением в  его поведении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reflection blurRad="12700" stA="300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285998"/>
            <a:ext cx="2714644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 txBox="1">
            <a:spLocks/>
          </p:cNvSpPr>
          <p:nvPr/>
        </p:nvSpPr>
        <p:spPr>
          <a:xfrm>
            <a:off x="0" y="357172"/>
            <a:ext cx="5429256" cy="47149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lang="ru-RU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8288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lang="ru-RU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82880" lvl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5527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дома родительский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 телевизор и его аккаунты в интернете. 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Откройте «Настройки» на устройстве ребенка.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14299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«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1071552"/>
            <a:ext cx="161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«Дети и семья»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1071552"/>
            <a:ext cx="249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«Родительский контроль»</a:t>
            </a:r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Рисунок 10" descr="photo_2024-09-16_18-50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500180"/>
            <a:ext cx="1857388" cy="3571864"/>
          </a:xfrm>
          <a:prstGeom prst="rect">
            <a:avLst/>
          </a:prstGeom>
        </p:spPr>
      </p:pic>
      <p:pic>
        <p:nvPicPr>
          <p:cNvPr id="13" name="Рисунок 12" descr="photo_2024-09-16_18-50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80"/>
            <a:ext cx="1830311" cy="3571882"/>
          </a:xfrm>
          <a:prstGeom prst="rect">
            <a:avLst/>
          </a:prstGeom>
        </p:spPr>
      </p:pic>
      <p:pic>
        <p:nvPicPr>
          <p:cNvPr id="14" name="Рисунок 13" descr="photo_2024-09-16_18-50-2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500180"/>
            <a:ext cx="1805026" cy="35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 txBox="1">
            <a:spLocks/>
          </p:cNvSpPr>
          <p:nvPr/>
        </p:nvSpPr>
        <p:spPr>
          <a:xfrm>
            <a:off x="0" y="1500180"/>
            <a:ext cx="5643570" cy="25003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5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hoto_2024-09-16_18-50-2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14"/>
            <a:ext cx="2044840" cy="3857616"/>
          </a:xfrm>
          <a:prstGeom prst="rect">
            <a:avLst/>
          </a:prstGeom>
        </p:spPr>
      </p:pic>
      <p:pic>
        <p:nvPicPr>
          <p:cNvPr id="8" name="Рисунок 7" descr="photo_2024-09-16_18-50-21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000114"/>
            <a:ext cx="2030677" cy="3857616"/>
          </a:xfrm>
          <a:prstGeom prst="rect">
            <a:avLst/>
          </a:prstGeom>
        </p:spPr>
      </p:pic>
      <p:pic>
        <p:nvPicPr>
          <p:cNvPr id="14" name="Рисунок 13" descr="photo_2024-09-16_18-50-20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000114"/>
            <a:ext cx="2044840" cy="38576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58" y="428610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«Приступить»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285734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14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</a:t>
            </a:r>
            <a:r>
              <a:rPr lang="ru-RU" sz="1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или создайте новый.</a:t>
            </a:r>
            <a:endParaRPr lang="ru-RU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15140" y="35717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Войдите в свой «родительский»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6954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1" y="50800"/>
            <a:ext cx="9144000" cy="663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u="sng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50800" stA="45000" endPos="66000" dist="762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Будьте бдительны!!!</a:t>
            </a:r>
            <a:endParaRPr lang="ru-RU" sz="3200" i="1" u="sng" dirty="0">
              <a:solidFill>
                <a:schemeClr val="accent2">
                  <a:lumMod val="50000"/>
                </a:schemeClr>
              </a:solidFill>
              <a:effectLst>
                <a:reflection blurRad="50800" stA="45000" endPos="66000" dist="762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596" y="1643056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♢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ребенка в социальных сетях, просматривайте кого он добавляет в друзья и с кем общается.</a:t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♢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следите за финансовыми тратами своего ребенка. </a:t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♢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него имеется банковская карта, кому и зачем он переводит денежные средства и какие осуществляет покупки.</a:t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♢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ребенку про цифровую гигиену.</a:t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2"/>
          <p:cNvSpPr/>
          <p:nvPr/>
        </p:nvSpPr>
        <p:spPr>
          <a:xfrm>
            <a:off x="113130" y="981180"/>
            <a:ext cx="4124520" cy="381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 fontScale="92500" lnSpcReduction="10000"/>
          </a:bodyPr>
          <a:lstStyle/>
          <a:p>
            <a:pPr marL="257310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ПРИ ПРОВЕРКЕ ОБРАТИТЕ ВНИМАНИЕ НА ДОМЕН (ИМЯ) САЙТА</a:t>
            </a:r>
            <a:r>
              <a:rPr lang="en-US" sz="1425" b="1" spc="-1" dirty="0">
                <a:latin typeface="Tinos"/>
                <a:ea typeface="DejaVu Sans"/>
              </a:rPr>
              <a:t>:</a:t>
            </a:r>
            <a:endParaRPr lang="ru-RU" sz="1425" spc="-1" dirty="0">
              <a:latin typeface="Arial"/>
            </a:endParaRPr>
          </a:p>
          <a:p>
            <a:pPr marL="714510" lvl="1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Мошенники заменяют буквы символами – например, ЦИФРА 1 вместо БУКВЫ «</a:t>
            </a:r>
            <a:r>
              <a:rPr lang="en-US" sz="1425" b="1" spc="-1" dirty="0">
                <a:latin typeface="Tinos"/>
                <a:ea typeface="DejaVu Sans"/>
              </a:rPr>
              <a:t>I</a:t>
            </a:r>
            <a:r>
              <a:rPr lang="ru-RU" sz="1425" b="1" spc="-1" dirty="0">
                <a:latin typeface="Tinos"/>
                <a:ea typeface="DejaVu Sans"/>
              </a:rPr>
              <a:t>» (</a:t>
            </a:r>
            <a:r>
              <a:rPr lang="en-US" sz="1425" b="1" spc="-1" dirty="0" err="1">
                <a:latin typeface="Tinos"/>
                <a:ea typeface="DejaVu Sans"/>
              </a:rPr>
              <a:t>onL</a:t>
            </a:r>
            <a:r>
              <a:rPr lang="ru-RU" sz="1425" b="1" spc="-1" dirty="0">
                <a:latin typeface="Tinos"/>
                <a:ea typeface="DejaVu Sans"/>
              </a:rPr>
              <a:t>1</a:t>
            </a:r>
            <a:r>
              <a:rPr lang="en-US" sz="1425" b="1" spc="-1" dirty="0">
                <a:latin typeface="Tinos"/>
                <a:ea typeface="DejaVu Sans"/>
              </a:rPr>
              <a:t>ne</a:t>
            </a:r>
            <a:r>
              <a:rPr lang="ru-RU" sz="1425" b="1" spc="-1" dirty="0">
                <a:latin typeface="Tinos"/>
                <a:ea typeface="DejaVu Sans"/>
              </a:rPr>
              <a:t> вместо </a:t>
            </a:r>
            <a:r>
              <a:rPr lang="en-US" sz="1425" b="1" spc="-1" dirty="0" err="1">
                <a:latin typeface="Tinos"/>
                <a:ea typeface="DejaVu Sans"/>
              </a:rPr>
              <a:t>onLIne</a:t>
            </a:r>
            <a:r>
              <a:rPr lang="ru-RU" sz="1425" b="1" spc="-1" dirty="0">
                <a:latin typeface="Tinos"/>
                <a:ea typeface="DejaVu Sans"/>
              </a:rPr>
              <a:t>);</a:t>
            </a:r>
            <a:endParaRPr lang="ru-RU" sz="1425" spc="-1" dirty="0">
              <a:latin typeface="Arial"/>
            </a:endParaRPr>
          </a:p>
          <a:p>
            <a:pPr marL="714510" lvl="1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Имя сайта максимально приближено к оригиналу (</a:t>
            </a:r>
            <a:r>
              <a:rPr lang="en-US" sz="1425" b="1" spc="-1" dirty="0" err="1">
                <a:latin typeface="Tinos"/>
                <a:ea typeface="DejaVu Sans"/>
              </a:rPr>
              <a:t>onLLine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 err="1">
                <a:latin typeface="Tinos"/>
                <a:ea typeface="DejaVu Sans"/>
              </a:rPr>
              <a:t>sberbank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 err="1">
                <a:latin typeface="Tinos"/>
                <a:ea typeface="DejaVu Sans"/>
              </a:rPr>
              <a:t>ru</a:t>
            </a:r>
            <a:r>
              <a:rPr lang="ru-RU" sz="1425" b="1" spc="-1" dirty="0">
                <a:latin typeface="Tinos"/>
                <a:ea typeface="DejaVu Sans"/>
              </a:rPr>
              <a:t> вместо </a:t>
            </a:r>
            <a:r>
              <a:rPr lang="en-US" sz="1425" b="1" spc="-1" dirty="0" err="1">
                <a:latin typeface="Tinos"/>
                <a:ea typeface="DejaVu Sans"/>
              </a:rPr>
              <a:t>onLine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 err="1">
                <a:latin typeface="Tinos"/>
                <a:ea typeface="DejaVu Sans"/>
              </a:rPr>
              <a:t>sberbank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 err="1">
                <a:latin typeface="Tinos"/>
                <a:ea typeface="DejaVu Sans"/>
              </a:rPr>
              <a:t>ru</a:t>
            </a:r>
            <a:r>
              <a:rPr lang="ru-RU" sz="1425" b="1" spc="-1" dirty="0">
                <a:latin typeface="Tinos"/>
                <a:ea typeface="DejaVu Sans"/>
              </a:rPr>
              <a:t>);</a:t>
            </a:r>
            <a:endParaRPr lang="ru-RU" sz="1425" spc="-1" dirty="0">
              <a:latin typeface="Arial"/>
            </a:endParaRPr>
          </a:p>
          <a:p>
            <a:pPr marL="714510" lvl="1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В некоторых случаях для написания домена используются буквы похожие на латинские из алфавита другого языка;</a:t>
            </a:r>
            <a:endParaRPr lang="ru-RU" sz="1425" spc="-1" dirty="0">
              <a:latin typeface="Arial"/>
            </a:endParaRPr>
          </a:p>
          <a:p>
            <a:pPr marL="714510" lvl="1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Фейковый сайт может располагаться в нестандартной зоне, например </a:t>
            </a:r>
            <a:r>
              <a:rPr lang="en-US" sz="1425" b="1" spc="-1" dirty="0" err="1">
                <a:latin typeface="Tinos"/>
                <a:ea typeface="DejaVu Sans"/>
              </a:rPr>
              <a:t>rzd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>
                <a:latin typeface="Tinos"/>
                <a:ea typeface="DejaVu Sans"/>
              </a:rPr>
              <a:t>INFO</a:t>
            </a:r>
            <a:r>
              <a:rPr lang="ru-RU" sz="1425" b="1" spc="-1" dirty="0">
                <a:latin typeface="Tinos"/>
                <a:ea typeface="DejaVu Sans"/>
              </a:rPr>
              <a:t> или </a:t>
            </a:r>
            <a:r>
              <a:rPr lang="en-US" sz="1425" b="1" spc="-1" dirty="0" err="1">
                <a:latin typeface="Tinos"/>
                <a:ea typeface="DejaVu Sans"/>
              </a:rPr>
              <a:t>rzd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>
                <a:latin typeface="Tinos"/>
                <a:ea typeface="DejaVu Sans"/>
              </a:rPr>
              <a:t>NET</a:t>
            </a:r>
            <a:r>
              <a:rPr lang="ru-RU" sz="1425" b="1" spc="-1" dirty="0">
                <a:latin typeface="Tinos"/>
                <a:ea typeface="DejaVu Sans"/>
              </a:rPr>
              <a:t>, когда оригинал: </a:t>
            </a:r>
            <a:r>
              <a:rPr lang="en-US" sz="1425" b="1" spc="-1" dirty="0" err="1">
                <a:latin typeface="Tinos"/>
                <a:ea typeface="DejaVu Sans"/>
              </a:rPr>
              <a:t>rzd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>
                <a:latin typeface="Tinos"/>
                <a:ea typeface="DejaVu Sans"/>
              </a:rPr>
              <a:t>RU </a:t>
            </a:r>
            <a:endParaRPr lang="ru-RU" sz="1425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425" spc="-1" dirty="0">
              <a:latin typeface="Arial"/>
            </a:endParaRPr>
          </a:p>
        </p:txBody>
      </p:sp>
      <p:pic>
        <p:nvPicPr>
          <p:cNvPr id="87" name="Рисунок 4" descr="http://post.mvd.ru/Session/870976-ovoST0c3EHZ65G63y6n7-kmbduek/MIME/INBOX-MM-1/2718-03-B/Fishingovye-sajty-v-brauzere.jpg"/>
          <p:cNvPicPr/>
          <p:nvPr/>
        </p:nvPicPr>
        <p:blipFill>
          <a:blip r:embed="rId2"/>
          <a:srcRect l="9468" b="8427"/>
          <a:stretch/>
        </p:blipFill>
        <p:spPr>
          <a:xfrm>
            <a:off x="4364820" y="1247130"/>
            <a:ext cx="4678020" cy="2573640"/>
          </a:xfrm>
          <a:prstGeom prst="rect">
            <a:avLst/>
          </a:prstGeom>
          <a:ln>
            <a:noFill/>
          </a:ln>
        </p:spPr>
      </p:pic>
      <p:pic>
        <p:nvPicPr>
          <p:cNvPr id="5" name="Picture 5" descr="C:\Users\Елена\Desktop\10\Орел.gif">
            <a:extLst>
              <a:ext uri="{FF2B5EF4-FFF2-40B4-BE49-F238E27FC236}">
                <a16:creationId xmlns:a16="http://schemas.microsoft.com/office/drawing/2014/main" xmlns="" id="{FD6BB565-F00E-41B8-A412-FD4A4AB6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CA01EBF-F746-4A33-88CD-07115D219B30}"/>
              </a:ext>
            </a:extLst>
          </p:cNvPr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7">
            <a:extLst>
              <a:ext uri="{FF2B5EF4-FFF2-40B4-BE49-F238E27FC236}">
                <a16:creationId xmlns:a16="http://schemas.microsoft.com/office/drawing/2014/main" xmlns="" id="{428C87D9-BACC-4C67-AE81-E7805380ACFA}"/>
              </a:ext>
            </a:extLst>
          </p:cNvPr>
          <p:cNvSpPr txBox="1">
            <a:spLocks/>
          </p:cNvSpPr>
          <p:nvPr/>
        </p:nvSpPr>
        <p:spPr>
          <a:xfrm>
            <a:off x="712892" y="124054"/>
            <a:ext cx="7920880" cy="93552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Как распознать сайт двойник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/>
              </a:rPr>
              <a:t>?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343584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Северная Осетия-Алания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26" y="2308413"/>
            <a:ext cx="8810947" cy="98341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</a:rPr>
              <a:t>Схемы взлома 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</a:rPr>
              <a:t>и защита от них</a:t>
            </a:r>
          </a:p>
        </p:txBody>
      </p:sp>
      <p:pic>
        <p:nvPicPr>
          <p:cNvPr id="11" name="Объект 5">
            <a:extLst>
              <a:ext uri="{FF2B5EF4-FFF2-40B4-BE49-F238E27FC236}">
                <a16:creationId xmlns:a16="http://schemas.microsoft.com/office/drawing/2014/main" xmlns="" id="{9EB35955-93F5-4D56-B657-4D93AB00B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012"/>
            <a:ext cx="1728192" cy="18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24054"/>
            <a:ext cx="7920880" cy="935522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1. Звонок от работника сотового оператора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1DBC890-D401-4554-B572-72B0B813CF65}"/>
              </a:ext>
            </a:extLst>
          </p:cNvPr>
          <p:cNvSpPr/>
          <p:nvPr/>
        </p:nvSpPr>
        <p:spPr>
          <a:xfrm>
            <a:off x="251520" y="954966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/>
              <a:t>Поступает телефонный звонок от оператора сотовой связи, сообщают что необходимо продлить срок действия </a:t>
            </a:r>
            <a:r>
              <a:rPr lang="en-US" sz="1600" dirty="0"/>
              <a:t>SIM</a:t>
            </a:r>
            <a:r>
              <a:rPr lang="ru-RU" sz="1600" dirty="0"/>
              <a:t>-карты или обновить паспортные данные.</a:t>
            </a:r>
            <a:br>
              <a:rPr lang="ru-RU" sz="1600" dirty="0"/>
            </a:br>
            <a:endParaRPr lang="ru-RU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После чего</a:t>
            </a:r>
            <a:r>
              <a:rPr lang="en-US" sz="1600" dirty="0"/>
              <a:t>,</a:t>
            </a:r>
            <a:r>
              <a:rPr lang="ru-RU" sz="1600" dirty="0"/>
              <a:t> в целях подтверждения личности, или под другим </a:t>
            </a:r>
            <a:r>
              <a:rPr lang="ru-RU" sz="1600"/>
              <a:t>предлогом просят </a:t>
            </a:r>
            <a:r>
              <a:rPr lang="ru-RU" sz="1600" dirty="0"/>
              <a:t>сообщить </a:t>
            </a:r>
            <a:r>
              <a:rPr lang="en-US" sz="1600" dirty="0"/>
              <a:t>/</a:t>
            </a:r>
            <a:r>
              <a:rPr lang="ru-RU" sz="1600" dirty="0"/>
              <a:t> продиктовать </a:t>
            </a:r>
            <a:r>
              <a:rPr lang="en-US" sz="1600" dirty="0"/>
              <a:t>SMS</a:t>
            </a:r>
            <a:r>
              <a:rPr lang="ru-RU" sz="1600" dirty="0"/>
              <a:t>-код, поступивший на телефон с портала «Госуслуги»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4668D6-067C-41AD-9E01-5E1A4CEDE54B}"/>
              </a:ext>
            </a:extLst>
          </p:cNvPr>
          <p:cNvSpPr/>
          <p:nvPr/>
        </p:nvSpPr>
        <p:spPr>
          <a:xfrm>
            <a:off x="3563888" y="987574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это время мошенники, зная абонентский номер жертвы, на сайте «Госуслуги» открывают вкладку</a:t>
            </a:r>
            <a:r>
              <a:rPr lang="en-US" sz="1600" dirty="0"/>
              <a:t>: </a:t>
            </a:r>
            <a:r>
              <a:rPr lang="ru-RU" sz="1600" dirty="0"/>
              <a:t>«Восстановление пароля».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Указывают номер жертвы и ждут когда им сообщат код из </a:t>
            </a:r>
            <a:r>
              <a:rPr lang="en-US" sz="1600" dirty="0"/>
              <a:t>SMS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Для личных кабинетов</a:t>
            </a:r>
            <a:r>
              <a:rPr lang="en-US" sz="1600" dirty="0"/>
              <a:t>,</a:t>
            </a:r>
            <a:r>
              <a:rPr lang="ru-RU" sz="1600" dirty="0"/>
              <a:t> где установлен вход на портал по </a:t>
            </a:r>
            <a:r>
              <a:rPr lang="en-US" sz="1600" dirty="0"/>
              <a:t>SMS</a:t>
            </a:r>
            <a:r>
              <a:rPr lang="ru-RU" sz="1600" dirty="0"/>
              <a:t>-коду, мошенники просят повторно сообщить код, якобы первый код не действителен и не проходит. </a:t>
            </a:r>
            <a:r>
              <a:rPr lang="ru-RU" sz="1600" dirty="0">
                <a:solidFill>
                  <a:srgbClr val="FF0000"/>
                </a:solidFill>
              </a:rPr>
              <a:t>На самом деле повторно приходит КОД для изменения номера телефона.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F5B565E-58B5-4F93-8C3D-68F5A5C1D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14610" r="4453" b="61277"/>
          <a:stretch/>
        </p:blipFill>
        <p:spPr>
          <a:xfrm>
            <a:off x="7188244" y="1077745"/>
            <a:ext cx="1943151" cy="11030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127F20D-2C95-4292-8EB1-6485E52B86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13" r="14659" b="31486"/>
          <a:stretch/>
        </p:blipFill>
        <p:spPr>
          <a:xfrm>
            <a:off x="7188244" y="3038718"/>
            <a:ext cx="1872208" cy="13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05882"/>
            <a:ext cx="7920880" cy="953693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2. Переоформление </a:t>
            </a:r>
            <a:r>
              <a:rPr lang="en-US" sz="2400" dirty="0">
                <a:effectLst/>
              </a:rPr>
              <a:t>SIM</a:t>
            </a:r>
            <a:r>
              <a:rPr lang="ru-RU" sz="2400" dirty="0">
                <a:effectLst/>
              </a:rPr>
              <a:t>-карты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A1B32B54-AE05-4D00-A4AE-9CB8B2A9E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07E1B14-B756-4E22-A6B7-BE3F9A5D495A}"/>
              </a:ext>
            </a:extLst>
          </p:cNvPr>
          <p:cNvSpPr/>
          <p:nvPr/>
        </p:nvSpPr>
        <p:spPr>
          <a:xfrm>
            <a:off x="395536" y="1059575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</a:t>
            </a:r>
            <a:r>
              <a:rPr lang="ru-RU" dirty="0"/>
              <a:t>-карта оператора сотовой связи может быть  переоформлена через 2-6 месяцев после прекращения пользования предыдущим абонентом.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 самым, предоставляя возможность новому пользователю восстановить доступ к личному кабинету от 	портала «Госуслуги», путем ввода </a:t>
            </a:r>
            <a:r>
              <a:rPr lang="en-US" dirty="0"/>
              <a:t>SMS</a:t>
            </a:r>
            <a:r>
              <a:rPr lang="ru-RU" dirty="0"/>
              <a:t>-кодов, поступивших на перевыпущенный номер </a:t>
            </a:r>
            <a:r>
              <a:rPr lang="en-US" dirty="0"/>
              <a:t>SIM</a:t>
            </a:r>
            <a:r>
              <a:rPr lang="ru-RU" dirty="0"/>
              <a:t>-карты, что и делают злоумышленники.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256A139-974B-4E50-993E-B92AD785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31" y="1124038"/>
            <a:ext cx="2499741" cy="24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8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Дополнительная защита личного кабинета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F41F53-B33C-4D99-B5AF-4B4DC00FD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70" y="943067"/>
            <a:ext cx="1956552" cy="39131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350C9E-672C-464C-B507-E639984DF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55" y="943067"/>
            <a:ext cx="1956549" cy="39130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E62F523-0270-459A-8594-0269D1E7E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84" y="954966"/>
            <a:ext cx="1956553" cy="3906143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1E71F8A5-963D-409E-8470-9D9D81142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9" y="950450"/>
            <a:ext cx="1966562" cy="39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60544" y="-5954"/>
            <a:ext cx="983456" cy="2738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9EBC47-2DD8-497E-B192-30BD61A841F1}" type="slidenum"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" y="195486"/>
            <a:ext cx="4322440" cy="32024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92080" y="483518"/>
            <a:ext cx="3312368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ЖЕРТВЕ, ПРОСИТ СООБЩИТЬ СМС КОД, ПОД ПРЕДЛОГОМ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643758"/>
            <a:ext cx="4320480" cy="24482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здравоохранения: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продлить срок действия страхового полиса;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по электронной очереди.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Сотрудника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служб: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замену электросчетчиков;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приложение.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 взломе личного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804248" y="206769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Дополнительная защита личного кабинета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20C0E8AC-564B-4A86-A11D-21C2C0176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4C5019-4FC8-4886-8EF8-A570DF158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9" y="925917"/>
            <a:ext cx="1967407" cy="393481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36135F3-ED1E-41EA-88E9-8B76DA79704D}"/>
              </a:ext>
            </a:extLst>
          </p:cNvPr>
          <p:cNvSpPr/>
          <p:nvPr/>
        </p:nvSpPr>
        <p:spPr>
          <a:xfrm>
            <a:off x="2771799" y="967244"/>
            <a:ext cx="62056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Функция входа с двухэтапной аутентификацией.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Войти в личный кабинет с помощью одного только логина и пароля будет недостаточно, при каждом входе в личный кабинет необходимо вводить одноразовый код, поступающий в виде </a:t>
            </a:r>
            <a:r>
              <a:rPr lang="en-US" sz="2000" dirty="0"/>
              <a:t>SMS</a:t>
            </a:r>
            <a:r>
              <a:rPr lang="ru-RU" sz="2000" dirty="0"/>
              <a:t>-сообщения.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9818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Дополнительная защита личного кабинета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20C0E8AC-564B-4A86-A11D-21C2C0176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36135F3-ED1E-41EA-88E9-8B76DA79704D}"/>
              </a:ext>
            </a:extLst>
          </p:cNvPr>
          <p:cNvSpPr/>
          <p:nvPr/>
        </p:nvSpPr>
        <p:spPr>
          <a:xfrm>
            <a:off x="4247751" y="967244"/>
            <a:ext cx="4729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Функция восстановления доступа контрольным вопросом.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ru-RU" sz="2000" dirty="0"/>
              <a:t>После переоформления </a:t>
            </a:r>
            <a:r>
              <a:rPr lang="en-US" sz="2000" dirty="0"/>
              <a:t>SIM</a:t>
            </a:r>
            <a:r>
              <a:rPr lang="ru-RU" sz="2000" dirty="0"/>
              <a:t>-карты, мошенники не смогут восстановить доступ к личному кабинету, так как они не знают ответ на контрольный вопрос.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8DCA0E-99C8-46E5-9912-D9E7C2A6AF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" y="915571"/>
            <a:ext cx="1992372" cy="39847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0C094A-6E87-4A15-B217-26CD16DED6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2" y="915571"/>
            <a:ext cx="1992372" cy="39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Северная Осетия-Алания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023" y="1813320"/>
            <a:ext cx="921702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</a:t>
            </a:r>
            <a:br>
              <a:rPr lang="ru-RU" sz="3500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взломали личный кабинет </a:t>
            </a:r>
            <a:br>
              <a:rPr lang="ru-RU" sz="3500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 «</a:t>
            </a:r>
            <a:r>
              <a:rPr lang="ru-RU" sz="350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sz="3500" dirty="0">
              <a:solidFill>
                <a:schemeClr val="bg2">
                  <a:lumMod val="50000"/>
                </a:schemeClr>
              </a:soli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42858"/>
            <a:ext cx="9144000" cy="78581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 пароль от личного кабинета</a:t>
            </a:r>
            <a:b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 txBox="1">
            <a:spLocks/>
          </p:cNvSpPr>
          <p:nvPr/>
        </p:nvSpPr>
        <p:spPr>
          <a:xfrm>
            <a:off x="0" y="928676"/>
            <a:ext cx="3929058" cy="3500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lvl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Перейдите на сайт или в приложение одного из своих банков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Повторите регистрацию на «</a:t>
            </a:r>
            <a:r>
              <a:rPr lang="ru-RU" sz="2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Госуслуги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через банк-номер из личного кабинета банка будет перенесен в личный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Банк вышлет пароль для входа в </a:t>
            </a:r>
            <a:r>
              <a:rPr lang="ru-RU" sz="2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5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Снимок экрана 2024-09-16 2012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643320"/>
            <a:ext cx="1495315" cy="1276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228599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0662" y="1071552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в офис МФЦ и попросите оператора восстановить пароль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проверят вашу личность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помогут восстановить доступ к </a:t>
            </a:r>
            <a:r>
              <a:rPr lang="ru-RU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аккаунту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сменить пароль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с собой паспорт и СНИЛС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 txBox="1">
            <a:spLocks/>
          </p:cNvSpPr>
          <p:nvPr/>
        </p:nvSpPr>
        <p:spPr>
          <a:xfrm>
            <a:off x="0" y="357172"/>
            <a:ext cx="5429256" cy="47149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lang="ru-RU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5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72"/>
            <a:ext cx="5202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где использовалась учетная запись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785801"/>
            <a:ext cx="751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выйти одновременно на всех устройствах, кроме текущего</a:t>
            </a:r>
            <a:endParaRPr lang="ru-RU" b="1" dirty="0" smtClean="0"/>
          </a:p>
          <a:p>
            <a:pPr algn="ctr"/>
            <a:r>
              <a:rPr lang="ru-RU" b="1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ПЕРСОНАЛЬНОМ КОМПЬЮТЕРЕ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pic>
        <p:nvPicPr>
          <p:cNvPr id="12" name="Рисунок 11" descr="gosp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017275"/>
            <a:ext cx="4143404" cy="2778990"/>
          </a:xfrm>
          <a:prstGeom prst="rect">
            <a:avLst/>
          </a:prstGeom>
        </p:spPr>
      </p:pic>
      <p:pic>
        <p:nvPicPr>
          <p:cNvPr id="13" name="Рисунок 12" descr="gospk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000246"/>
            <a:ext cx="4643438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4296"/>
            <a:ext cx="9144000" cy="78581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500" dirty="0" smtClean="0">
                <a:solidFill>
                  <a:schemeClr val="bg2">
                    <a:lumMod val="50000"/>
                  </a:schemeClr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МОБИЛЬНОМ ТЕЛЕФОНЕ</a:t>
            </a:r>
            <a:endParaRPr lang="ru-RU" sz="3500" dirty="0">
              <a:solidFill>
                <a:schemeClr val="bg2">
                  <a:lumMod val="50000"/>
                </a:schemeClr>
              </a:soli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 txBox="1">
            <a:spLocks/>
          </p:cNvSpPr>
          <p:nvPr/>
        </p:nvSpPr>
        <p:spPr>
          <a:xfrm>
            <a:off x="0" y="1500180"/>
            <a:ext cx="5643570" cy="25003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5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52"/>
            <a:ext cx="2089700" cy="39290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 descr="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1" y="1071552"/>
            <a:ext cx="2071702" cy="39290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 descr="3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1071552"/>
            <a:ext cx="2214577" cy="39290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948264" y="1285866"/>
            <a:ext cx="21957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Отзовите разрешения, которые не выдавали.</a:t>
            </a:r>
            <a:r>
              <a:rPr lang="ru-RU" sz="1600" dirty="0" smtClean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поданные заявления. Это поможет выявить, какие действия хотели совершить мошенники от вашего имени.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1" y="50800"/>
            <a:ext cx="9144000" cy="663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в полицию и подайте заявление.</a:t>
            </a:r>
            <a:endParaRPr lang="ru-RU" sz="3200" dirty="0">
              <a:solidFill>
                <a:schemeClr val="tx1"/>
              </a:solidFill>
              <a:effectLst>
                <a:reflection blurRad="50800" stA="45000" endPos="66000" dist="762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03078"/>
            <a:ext cx="9144000" cy="0"/>
          </a:xfrm>
          <a:prstGeom prst="line">
            <a:avLst/>
          </a:prstGeom>
          <a:ln w="2032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 txBox="1">
            <a:spLocks/>
          </p:cNvSpPr>
          <p:nvPr/>
        </p:nvSpPr>
        <p:spPr>
          <a:xfrm>
            <a:off x="0" y="1357304"/>
            <a:ext cx="9144000" cy="25717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наличии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данных, указывающих на совершение противоправных действий, в том числе связанных с мошенничеством, подайте заявление в полицию.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lang="ru-RU" sz="2400" b="1" baseline="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Возьмите с собой копию заявления из МФЦ,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скриншоты СМС – сообщений и другие доказательства.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50800" stA="45000" endPos="66000" dist="762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 txBox="1">
            <a:spLocks/>
          </p:cNvSpPr>
          <p:nvPr/>
        </p:nvSpPr>
        <p:spPr>
          <a:xfrm>
            <a:off x="0" y="195486"/>
            <a:ext cx="9001156" cy="373358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Проверьте кредитную историю и узнайте</a:t>
            </a:r>
            <a:r>
              <a:rPr lang="en-US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18288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направлялись ли от вашего имени заявки на займы</a:t>
            </a: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5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71618"/>
            <a:ext cx="9108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Выясните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каких бюро хранится ваша кредитная история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может быть 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Сделать это можно на портале «</a:t>
            </a:r>
            <a:r>
              <a:rPr lang="ru-RU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1. Введите в строке поиска запрос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«узнать свое БКИ».</a:t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7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Далее зарегистрируйтесь на сайте каждого бюро</a:t>
            </a:r>
            <a:r>
              <a:rPr lang="ru-RU" sz="1700" b="1" dirty="0" smtClean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7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запросите свою кредитную   </a:t>
            </a:r>
          </a:p>
          <a:p>
            <a:r>
              <a:rPr lang="ru-RU" sz="17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историю (р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екомендуем направить запрос через 2 недели после взлома аккаунта)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32164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авторизоваться с помощью учетной записи</a:t>
            </a:r>
            <a:r>
              <a:rPr lang="en-US" dirty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dirty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>
                <a:solidFill>
                  <a:srgbClr val="FF0000"/>
                </a:soli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-10885" y="4948014"/>
            <a:ext cx="9144000" cy="0"/>
          </a:xfrm>
          <a:prstGeom prst="line">
            <a:avLst/>
          </a:prstGeom>
          <a:ln w="444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39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8"/>
            <a:ext cx="4357718" cy="2982677"/>
          </a:xfrm>
          <a:prstGeom prst="rect">
            <a:avLst/>
          </a:prstGeom>
        </p:spPr>
      </p:pic>
      <p:pic>
        <p:nvPicPr>
          <p:cNvPr id="3" name="Рисунок 2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357568"/>
            <a:ext cx="4572031" cy="1643056"/>
          </a:xfrm>
          <a:prstGeom prst="rect">
            <a:avLst/>
          </a:prstGeom>
        </p:spPr>
      </p:pic>
      <p:pic>
        <p:nvPicPr>
          <p:cNvPr id="4" name="Рисунок 3" descr="000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857370"/>
            <a:ext cx="4172737" cy="3165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4942" y="42861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на портале «</a:t>
            </a:r>
            <a:r>
              <a:rPr lang="ru-RU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каких бюро хранится ваша кредитная история.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24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9622"/>
            <a:ext cx="2520280" cy="3080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64" y="1419622"/>
            <a:ext cx="2520282" cy="3080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267494"/>
            <a:ext cx="681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ПОДПИСЫВАЙТЕСЬ НА ТЕЛЕГРАМ-КАНАЛЫ И ПОЛУЧАЙТЕ САМУЮ АКТУАЛЬНУЮ ИНФОРМАЦИЮ О НОВЫХ СПОСОБАХ МОШЕННИЧЕСТВА!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65998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УБК МВД по РСО-Алания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8040" y="4659982"/>
            <a:ext cx="252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МВД по РСО-Алания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1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Защита от звонков в </a:t>
            </a:r>
            <a:r>
              <a:rPr lang="en-US" sz="2400" i="1" u="sng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Baskerville Old Face" panose="02020602080505020303" pitchFamily="18" charset="0"/>
              </a:rPr>
              <a:t>WhatsApp</a:t>
            </a:r>
            <a:endParaRPr lang="ru-RU" sz="2400" i="1" u="sng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1E71F8A5-963D-409E-8470-9D9D81142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sp>
        <p:nvSpPr>
          <p:cNvPr id="15" name="Выгнутая вниз стрелка 14"/>
          <p:cNvSpPr/>
          <p:nvPr/>
        </p:nvSpPr>
        <p:spPr>
          <a:xfrm rot="4752517">
            <a:off x="307220" y="3411627"/>
            <a:ext cx="1855001" cy="475361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" y="929063"/>
            <a:ext cx="2111407" cy="398418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20" y="925706"/>
            <a:ext cx="2220864" cy="398754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28" y="925706"/>
            <a:ext cx="2402673" cy="398754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21" y="925706"/>
            <a:ext cx="2060908" cy="3987543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 cmpd="sng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74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/>
              </a:rPr>
              <a:t>Защита от звонков в </a:t>
            </a:r>
            <a:r>
              <a:rPr lang="en-US" sz="2400" i="1" u="sng" dirty="0" smtClean="0">
                <a:solidFill>
                  <a:schemeClr val="accent6"/>
                </a:solidFill>
                <a:effectLst/>
              </a:rPr>
              <a:t>Telegram</a:t>
            </a:r>
            <a:endParaRPr lang="ru-RU" sz="2400" i="1" u="sng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1"/>
          <a:stretch/>
        </p:blipFill>
        <p:spPr>
          <a:xfrm>
            <a:off x="5883" y="813791"/>
            <a:ext cx="2158617" cy="422382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9653"/>
          <a:stretch/>
        </p:blipFill>
        <p:spPr>
          <a:xfrm>
            <a:off x="2207121" y="813791"/>
            <a:ext cx="2264152" cy="422382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1" y="813791"/>
            <a:ext cx="2261757" cy="422382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1"/>
          <a:stretch/>
        </p:blipFill>
        <p:spPr>
          <a:xfrm>
            <a:off x="6875466" y="813791"/>
            <a:ext cx="2233038" cy="42238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793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Защита от звонков в</a:t>
            </a:r>
            <a:r>
              <a:rPr lang="ru-RU" sz="2400" dirty="0" smtClean="0">
                <a:effectLst/>
              </a:rPr>
              <a:t> </a:t>
            </a:r>
            <a:r>
              <a:rPr lang="en-US" sz="2400" i="1" u="sng" dirty="0" smtClean="0">
                <a:solidFill>
                  <a:schemeClr val="accent6"/>
                </a:solidFill>
                <a:effectLst/>
              </a:rPr>
              <a:t>Telegram</a:t>
            </a:r>
            <a:endParaRPr lang="ru-RU" sz="2400" i="1" u="sng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1055855" y="814462"/>
            <a:ext cx="2402673" cy="413355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>
          <a:xfrm>
            <a:off x="4844813" y="814462"/>
            <a:ext cx="2402673" cy="4133552"/>
          </a:xfrm>
          <a:prstGeom prst="rect">
            <a:avLst/>
          </a:prstGeom>
          <a:solidFill>
            <a:schemeClr val="tx1">
              <a:alpha val="78000"/>
            </a:schemeClr>
          </a:solidFill>
          <a:ln cmpd="sng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69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 b="27100"/>
          <a:stretch/>
        </p:blipFill>
        <p:spPr>
          <a:xfrm>
            <a:off x="1259632" y="1131590"/>
            <a:ext cx="6408712" cy="3384376"/>
          </a:xfrm>
          <a:prstGeom prst="rect">
            <a:avLst/>
          </a:prstGeom>
        </p:spPr>
      </p:pic>
      <p:pic>
        <p:nvPicPr>
          <p:cNvPr id="3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4212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вид мошенничества в мессенджерах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343584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Северная Осетия-Алания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023" y="1697660"/>
            <a:ext cx="921702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настроить двухфакторную аутентификацию (проверку) 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мессенджерах </a:t>
            </a:r>
            <a:endParaRPr lang="ru-RU" sz="3500" dirty="0">
              <a:solidFill>
                <a:schemeClr val="bg2">
                  <a:lumMod val="50000"/>
                </a:schemeClr>
              </a:solidFill>
              <a:effectLst>
                <a:reflection blurRad="12700" stA="300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200x630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831946"/>
            <a:ext cx="562241" cy="546663"/>
          </a:xfrm>
          <a:prstGeom prst="rect">
            <a:avLst/>
          </a:prstGeom>
        </p:spPr>
      </p:pic>
      <p:pic>
        <p:nvPicPr>
          <p:cNvPr id="11" name="Рисунок 10" descr="1200x630wa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79" y="2831946"/>
            <a:ext cx="525823" cy="509749"/>
          </a:xfrm>
          <a:prstGeom prst="rect">
            <a:avLst/>
          </a:prstGeom>
        </p:spPr>
      </p:pic>
      <p:pic>
        <p:nvPicPr>
          <p:cNvPr id="13" name="Рисунок 12" descr="whatsa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8102" y="2835555"/>
            <a:ext cx="778408" cy="5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8" y="-8629"/>
            <a:ext cx="9144000" cy="85725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настроить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двухфакторную аутентификацию в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Северная Осетия-Алания</a:t>
            </a:r>
          </a:p>
        </p:txBody>
      </p:sp>
      <p:pic>
        <p:nvPicPr>
          <p:cNvPr id="8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8" y="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hoto_2024-11-07_21-35-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72" y="998220"/>
            <a:ext cx="1878487" cy="3593606"/>
          </a:xfrm>
          <a:prstGeom prst="rect">
            <a:avLst/>
          </a:prstGeom>
          <a:solidFill>
            <a:srgbClr val="44484E"/>
          </a:solidFill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Рисунок 10" descr="photo_2024-11-07_21-35-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771" y="998220"/>
            <a:ext cx="1890541" cy="3593606"/>
          </a:xfrm>
          <a:prstGeom prst="rect">
            <a:avLst/>
          </a:prstGeom>
        </p:spPr>
      </p:pic>
      <p:pic>
        <p:nvPicPr>
          <p:cNvPr id="12" name="Рисунок 11" descr="photo_2024-11-07_21-35-49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007" y="1005018"/>
            <a:ext cx="1877277" cy="3598115"/>
          </a:xfrm>
          <a:prstGeom prst="rect">
            <a:avLst/>
          </a:prstGeom>
        </p:spPr>
      </p:pic>
      <p:pic>
        <p:nvPicPr>
          <p:cNvPr id="13" name="Рисунок 12" descr="photo_2024-11-07_21-35-49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4567" y="992983"/>
            <a:ext cx="1877277" cy="35981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3864" y="1875442"/>
            <a:ext cx="551485" cy="148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Тимур</a:t>
            </a:r>
            <a:endParaRPr lang="ru-RU" sz="700" dirty="0"/>
          </a:p>
        </p:txBody>
      </p:sp>
      <p:sp>
        <p:nvSpPr>
          <p:cNvPr id="15" name="Овал 14"/>
          <p:cNvSpPr/>
          <p:nvPr/>
        </p:nvSpPr>
        <p:spPr>
          <a:xfrm>
            <a:off x="254993" y="1218751"/>
            <a:ext cx="286295" cy="3025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60934" y="1094424"/>
            <a:ext cx="286295" cy="3025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0578" y="1855429"/>
            <a:ext cx="261716" cy="210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32341" y="1517189"/>
            <a:ext cx="596057" cy="72008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6" y="1771093"/>
            <a:ext cx="596057" cy="72008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4326" y="1603940"/>
            <a:ext cx="511251" cy="1596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Т</a:t>
            </a:r>
            <a:r>
              <a:rPr lang="ru-RU" sz="700" dirty="0" smtClean="0"/>
              <a:t>имур</a:t>
            </a:r>
            <a:endParaRPr lang="ru-RU" sz="7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49173" y="1145535"/>
            <a:ext cx="577801" cy="1422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Т</a:t>
            </a:r>
            <a:r>
              <a:rPr lang="ru-RU" sz="700" dirty="0" smtClean="0"/>
              <a:t>имур</a:t>
            </a:r>
            <a:endParaRPr lang="ru-RU" sz="7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0583" y="4097450"/>
            <a:ext cx="1533110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331640" y="2931790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3179153" y="2981861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5875052" y="1904882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8316416" y="2774150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334" y="1589197"/>
            <a:ext cx="1727873" cy="21778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72114" y="2672003"/>
            <a:ext cx="1533110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89875"/>
            <a:ext cx="9144000" cy="85725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настроить двухфакторную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аутентификацию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428742"/>
            <a:ext cx="9144000" cy="3714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Северная Осетия-Алания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9525" y="91556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photo_2024-11-07_21-59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4" y="944514"/>
            <a:ext cx="1901417" cy="3714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 descr="photo_2024-11-07_21-59-46 (2).jpg"/>
          <p:cNvPicPr>
            <a:picLocks noChangeAspect="1"/>
          </p:cNvPicPr>
          <p:nvPr/>
        </p:nvPicPr>
        <p:blipFill rotWithShape="1">
          <a:blip r:embed="rId3"/>
          <a:srcRect r="3846" b="3650"/>
          <a:stretch/>
        </p:blipFill>
        <p:spPr>
          <a:xfrm>
            <a:off x="2195736" y="941883"/>
            <a:ext cx="1868388" cy="37094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 descr="photo_2024-11-07_21-59-46 (3).jpg"/>
          <p:cNvPicPr>
            <a:picLocks noChangeAspect="1"/>
          </p:cNvPicPr>
          <p:nvPr/>
        </p:nvPicPr>
        <p:blipFill rotWithShape="1">
          <a:blip r:embed="rId4"/>
          <a:srcRect r="11111" b="30788"/>
          <a:stretch/>
        </p:blipFill>
        <p:spPr>
          <a:xfrm>
            <a:off x="4355976" y="937307"/>
            <a:ext cx="2163894" cy="3714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Рисунок 12" descr="photo_2024-11-07_21-59-46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3" y="944514"/>
            <a:ext cx="2160240" cy="37068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27583" y="2256466"/>
            <a:ext cx="1152177" cy="315284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71613" y="2731034"/>
            <a:ext cx="1533110" cy="41678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2731034"/>
            <a:ext cx="1752954" cy="34477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516358" y="1522363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49248" y="1565374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554326" y="3185453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1478236" y="2602623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88" y="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7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ln w="3175"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022</Template>
  <TotalTime>40325</TotalTime>
  <Words>598</Words>
  <Application>Microsoft Office PowerPoint</Application>
  <PresentationFormat>Экран (16:9)</PresentationFormat>
  <Paragraphs>112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47" baseType="lpstr">
      <vt:lpstr>Arial</vt:lpstr>
      <vt:lpstr>Baskerville Old Face</vt:lpstr>
      <vt:lpstr>Calibri</vt:lpstr>
      <vt:lpstr>DejaVu Sans</vt:lpstr>
      <vt:lpstr>Georgia</vt:lpstr>
      <vt:lpstr>Times New Roman</vt:lpstr>
      <vt:lpstr>Tinos</vt:lpstr>
      <vt:lpstr>Trebuchet MS</vt:lpstr>
      <vt:lpstr>Wingdings 3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Воздушный поток</vt:lpstr>
      <vt:lpstr>ОСНОВНЫЕ СПОСОБЫ МОШЕННИЧЕСТВА И ЗАЩИТА ОТ НИХ</vt:lpstr>
      <vt:lpstr>Презентация PowerPoint</vt:lpstr>
      <vt:lpstr>Защита от звонков в WhatsApp</vt:lpstr>
      <vt:lpstr>Защита от звонков в Telegram</vt:lpstr>
      <vt:lpstr>Защита от звонков в Telegram</vt:lpstr>
      <vt:lpstr>Презентация PowerPoint</vt:lpstr>
      <vt:lpstr>Как настроить двухфакторную аутентификацию (проверку)  в мессенджерах </vt:lpstr>
      <vt:lpstr>Как настроить  двухфакторную аутентификацию в Telegram:</vt:lpstr>
      <vt:lpstr>Как настроить двухфакторную  аутентификацию в WhatsApp:   </vt:lpstr>
      <vt:lpstr>Как уберечь ребенка от преступных посягательств в цифровой среде</vt:lpstr>
      <vt:lpstr>Как уберечь ребенка от преступных посягательств в цифровой среде</vt:lpstr>
      <vt:lpstr>Презентация PowerPoint</vt:lpstr>
      <vt:lpstr>Презентация PowerPoint</vt:lpstr>
      <vt:lpstr>Будьте бдительны!!!</vt:lpstr>
      <vt:lpstr>Презентация PowerPoint</vt:lpstr>
      <vt:lpstr>Схемы взлома  и защита от них</vt:lpstr>
      <vt:lpstr>1. Звонок от работника сотового оператора</vt:lpstr>
      <vt:lpstr>2. Переоформление SIM-карты</vt:lpstr>
      <vt:lpstr>Дополнительная защита личного кабинета</vt:lpstr>
      <vt:lpstr>Дополнительная защита личного кабинета</vt:lpstr>
      <vt:lpstr>Дополнительная защита личного кабинета</vt:lpstr>
      <vt:lpstr>Мошенники  взломали личный кабинет  портала «Госуслуги»  </vt:lpstr>
      <vt:lpstr>Восстановите пароль от личного кабинета </vt:lpstr>
      <vt:lpstr>Презентация PowerPoint</vt:lpstr>
      <vt:lpstr>НА МОБИЛЬНОМ ТЕЛЕФОНЕ</vt:lpstr>
      <vt:lpstr>Обратитесь в полицию и подайте заявление.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начальника штаба МВД Петушинова  Романа Романовича</dc:title>
  <dc:creator>user</dc:creator>
  <cp:lastModifiedBy>rgagiev</cp:lastModifiedBy>
  <cp:revision>3887</cp:revision>
  <dcterms:created xsi:type="dcterms:W3CDTF">2015-12-21T01:32:53Z</dcterms:created>
  <dcterms:modified xsi:type="dcterms:W3CDTF">2025-02-19T07:15:52Z</dcterms:modified>
</cp:coreProperties>
</file>