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3" Type="http://schemas.openxmlformats.org/officeDocument/2006/relationships/officeDocument" Target="ppt/presentation.xml" 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0325100" cy="8204200"/>
  <p:notesSz cx="10325100" cy="8204200"/>
  <p:embeddedFontLst>
    <p:embeddedFont>
      <p:font typeface="DAOKNB+TimesNewRomanPSMT"/>
      <p:regular r:id="rId19"/>
    </p:embeddedFont>
    <p:embeddedFont>
      <p:font typeface="WQFDMB+Arial-BoldMT"/>
      <p:regular r:id="rId20"/>
    </p:embeddedFont>
    <p:embeddedFont>
      <p:font typeface="UHMNOS+TimesNewRomanPS-BoldMT"/>
      <p:regular r:id="rId21"/>
    </p:embeddedFont>
    <p:embeddedFont>
      <p:font typeface="PLPNOL+TimesNewRomanPS-BoldItalicMT"/>
      <p:regular r:id="rId22"/>
    </p:embeddedFont>
    <p:embeddedFont>
      <p:font typeface="SQSVUE+ArialMT"/>
      <p:regular r:id="rId2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482" y="-91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presProps" Target="presProp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font" Target="fonts/font1.fntdata" /><Relationship Id="rId2" Type="http://schemas.openxmlformats.org/officeDocument/2006/relationships/tableStyles" Target="tableStyles.xml" /><Relationship Id="rId20" Type="http://schemas.openxmlformats.org/officeDocument/2006/relationships/font" Target="fonts/font2.fntdata" /><Relationship Id="rId21" Type="http://schemas.openxmlformats.org/officeDocument/2006/relationships/font" Target="fonts/font3.fntdata" /><Relationship Id="rId22" Type="http://schemas.openxmlformats.org/officeDocument/2006/relationships/font" Target="fonts/font4.fntdata" /><Relationship Id="rId23" Type="http://schemas.openxmlformats.org/officeDocument/2006/relationships/font" Target="fonts/font5.fntdata" /><Relationship Id="rId3" Type="http://schemas.openxmlformats.org/officeDocument/2006/relationships/viewProps" Target="viewProps.xml" /><Relationship Id="rId4" Type="http://schemas.openxmlformats.org/officeDocument/2006/relationships/theme" Target="theme/theme1.xml" /><Relationship Id="rId5" Type="http://schemas.openxmlformats.org/officeDocument/2006/relationships/slideMaster" Target="slideMasters/slide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3162" y="20105"/>
            <a:ext cx="6871919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78894" y="2016796"/>
            <a:ext cx="29629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М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51246" y="217829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253367" y="218225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12205" y="2334296"/>
            <a:ext cx="47625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6,508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444997" y="2331057"/>
            <a:ext cx="3810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0%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85196" y="2560017"/>
            <a:ext cx="8607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18665/85928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198261" y="3528657"/>
            <a:ext cx="1082061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Кировский</a:t>
            </a:r>
            <a:r>
              <a:rPr dirty="0" sz="1000" spc="248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610855" y="3707217"/>
            <a:ext cx="289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П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85123" y="3707217"/>
            <a:ext cx="512593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й</a:t>
            </a:r>
            <a:r>
              <a:rPr dirty="0" sz="1000" spc="24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252377" y="3858356"/>
            <a:ext cx="5750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80,45/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871977" y="3856917"/>
            <a:ext cx="35979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0</a:t>
            </a: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%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869427" y="388433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838122" y="3894777"/>
            <a:ext cx="846855" cy="70995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92024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402461" marR="0">
              <a:lnSpc>
                <a:spcPts val="1041"/>
              </a:lnSpc>
              <a:spcBef>
                <a:spcPts val="336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34%</a:t>
            </a:r>
          </a:p>
          <a:p>
            <a:pPr marL="0" marR="0">
              <a:lnSpc>
                <a:spcPts val="1041"/>
              </a:lnSpc>
              <a:spcBef>
                <a:spcPts val="677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9135/55510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270322" y="4093257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6489/27652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64360" y="412823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9187578" y="439127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4863194" y="4522977"/>
            <a:ext cx="104561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Ардонский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3488899" y="4606857"/>
            <a:ext cx="1066314" cy="5132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Дигорский</a:t>
            </a:r>
            <a:r>
              <a:rPr dirty="0" sz="1000" spc="248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</a:t>
            </a:r>
            <a:r>
              <a:rPr dirty="0" sz="1000" spc="81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н</a:t>
            </a:r>
          </a:p>
          <a:p>
            <a:pPr marL="143127" marR="0">
              <a:lnSpc>
                <a:spcPts val="1041"/>
              </a:lnSpc>
              <a:spcBef>
                <a:spcPts val="484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  <a:r>
              <a:rPr dirty="0" sz="1000" spc="167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103167" y="473969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450746" y="474545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35939" y="4897433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741203" y="4916757"/>
            <a:ext cx="3810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0%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4987677" y="4940516"/>
            <a:ext cx="5750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21,78/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8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4196070" y="4977597"/>
            <a:ext cx="444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15%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6132942" y="5014377"/>
            <a:ext cx="940345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5029022" y="5155797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8777/15607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2873630" y="5176857"/>
            <a:ext cx="1559432" cy="112671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750492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5070/18504</a:t>
            </a:r>
          </a:p>
          <a:p>
            <a:pPr marL="0" marR="0">
              <a:lnSpc>
                <a:spcPts val="1041"/>
              </a:lnSpc>
              <a:spcBef>
                <a:spcPts val="58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Ирафский</a:t>
            </a:r>
            <a:r>
              <a:rPr dirty="0" sz="1000" spc="248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  <a:p>
            <a:pPr marL="44876" marR="0">
              <a:lnSpc>
                <a:spcPts val="1041"/>
              </a:lnSpc>
              <a:spcBef>
                <a:spcPts val="742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  <a:r>
              <a:rPr dirty="0" sz="1000" spc="2049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582279" marR="0">
              <a:lnSpc>
                <a:spcPts val="1041"/>
              </a:lnSpc>
              <a:spcBef>
                <a:spcPts val="209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35%</a:t>
            </a:r>
          </a:p>
          <a:p>
            <a:pPr marL="47412" marR="0">
              <a:lnSpc>
                <a:spcPts val="1041"/>
              </a:lnSpc>
              <a:spcBef>
                <a:spcPts val="658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4479/15607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6119089" y="5340116"/>
            <a:ext cx="1006306" cy="5102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6206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15%</a:t>
            </a:r>
          </a:p>
          <a:p>
            <a:pPr marL="0" marR="0">
              <a:lnSpc>
                <a:spcPts val="1041"/>
              </a:lnSpc>
              <a:spcBef>
                <a:spcPts val="483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25234/309619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8522480" y="5656456"/>
            <a:ext cx="330882" cy="6425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25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25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8895240" y="5664952"/>
            <a:ext cx="1576529" cy="5265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687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5545771" y="5736897"/>
            <a:ext cx="289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П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4541027" y="5882696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4936950" y="5872616"/>
            <a:ext cx="444500" cy="5006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7156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0" marR="0">
              <a:lnSpc>
                <a:spcPts val="1041"/>
              </a:lnSpc>
              <a:spcBef>
                <a:spcPts val="357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5887607" y="590069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5703649" y="5900336"/>
            <a:ext cx="1080827" cy="6813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14077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636580" marR="0">
              <a:lnSpc>
                <a:spcPts val="1041"/>
              </a:lnSpc>
              <a:spcBef>
                <a:spcPts val="397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  <a:p>
            <a:pPr marL="0" marR="0">
              <a:lnSpc>
                <a:spcPts val="1041"/>
              </a:lnSpc>
              <a:spcBef>
                <a:spcPts val="44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20112/101011</a:t>
            </a:r>
          </a:p>
        </p:txBody>
      </p:sp>
      <p:sp>
        <p:nvSpPr>
          <p:cNvPr id="39" name="object 39"/>
          <p:cNvSpPr txBox="1"/>
          <p:nvPr/>
        </p:nvSpPr>
        <p:spPr>
          <a:xfrm>
            <a:off x="4221770" y="6054177"/>
            <a:ext cx="879874" cy="5424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53</a:t>
            </a:r>
          </a:p>
          <a:p>
            <a:pPr marL="20465" marR="0">
              <a:lnSpc>
                <a:spcPts val="1041"/>
              </a:lnSpc>
              <a:spcBef>
                <a:spcPts val="737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10649/38381</a:t>
            </a:r>
          </a:p>
        </p:txBody>
      </p:sp>
      <p:sp>
        <p:nvSpPr>
          <p:cNvPr id="40" name="object 40"/>
          <p:cNvSpPr txBox="1"/>
          <p:nvPr/>
        </p:nvSpPr>
        <p:spPr>
          <a:xfrm>
            <a:off x="5486617" y="6072176"/>
            <a:ext cx="3810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104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8933418" y="6306833"/>
            <a:ext cx="1599423" cy="80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7181" marR="0">
              <a:lnSpc>
                <a:spcPts val="729"/>
              </a:lnSpc>
              <a:spcBef>
                <a:spcPts val="1586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  <a:p>
            <a:pPr marL="20141" marR="0">
              <a:lnSpc>
                <a:spcPts val="729"/>
              </a:lnSpc>
              <a:spcBef>
                <a:spcPts val="154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8482737" y="6608751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8460853" y="683597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8967600" y="7100633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45" name="object 45"/>
          <p:cNvSpPr txBox="1"/>
          <p:nvPr/>
        </p:nvSpPr>
        <p:spPr>
          <a:xfrm>
            <a:off x="8515651" y="712193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46" name="object 46"/>
          <p:cNvSpPr txBox="1"/>
          <p:nvPr/>
        </p:nvSpPr>
        <p:spPr>
          <a:xfrm>
            <a:off x="8370000" y="7390551"/>
            <a:ext cx="2188724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47" name="object 47"/>
          <p:cNvSpPr txBox="1"/>
          <p:nvPr/>
        </p:nvSpPr>
        <p:spPr>
          <a:xfrm>
            <a:off x="8946721" y="766235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762163" y="1485119"/>
            <a:ext cx="1370112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Пригородный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102546" y="169013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09526" y="169553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713077" y="1926956"/>
            <a:ext cx="7655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104,93/353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30029" y="1945856"/>
            <a:ext cx="42329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60%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49469" y="2185617"/>
            <a:ext cx="924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20112/101011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13998" y="2692276"/>
            <a:ext cx="100564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Октябрьское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8960400" y="76645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4570" y="39620"/>
            <a:ext cx="11122320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7798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РИСКУ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ТРАНСПОРТНОГО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СООБЩЕНИЯ,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СВЯЗАННЫХ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НЕБЛАГОПРИЯТНЫМИ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МЕТЕОЯВЛЕНИЯМИ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АВТОМОБИЛЬНОЙ</a:t>
            </a:r>
            <a:r>
              <a:rPr dirty="0" sz="1400" spc="348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ДОРОГЕ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«А-164»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</a:p>
          <a:p>
            <a:pPr marL="3313658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-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АЛАНИЯ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1693" y="661865"/>
            <a:ext cx="125610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Камера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ФАД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488023" y="2545216"/>
            <a:ext cx="975665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Камера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ФАД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723200" y="3110116"/>
            <a:ext cx="536401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46662" y="4271417"/>
            <a:ext cx="175306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64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км,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«Транскам»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23567" y="5450476"/>
            <a:ext cx="1498401" cy="6276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Отрезанные</a:t>
            </a:r>
            <a:r>
              <a:rPr dirty="0" sz="1000" spc="25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н.п.:</a:t>
            </a:r>
            <a:r>
              <a:rPr dirty="0" sz="1000" spc="-41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>
                <a:solidFill>
                  <a:srgbClr val="000000"/>
                </a:solidFill>
                <a:latin typeface="SQSVUE+ArialMT"/>
                <a:cs typeface="SQSVUE+ArialMT"/>
              </a:rPr>
              <a:t>нет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Объездная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spc="133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дорога: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SQSVUE+ArialMT"/>
                <a:cs typeface="SQSVUE+ArialMT"/>
              </a:rPr>
              <a:t>нет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877960" y="6091133"/>
            <a:ext cx="117440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693640" y="6358580"/>
            <a:ext cx="1824398" cy="6240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Участок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автодороги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с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повышенным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риском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возникновения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ДТП,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нарушением</a:t>
            </a:r>
          </a:p>
          <a:p>
            <a:pPr marL="0" marR="0">
              <a:lnSpc>
                <a:spcPts val="833"/>
              </a:lnSpc>
              <a:spcBef>
                <a:spcPts val="12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движения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715959" y="6978861"/>
            <a:ext cx="1117381" cy="510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79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Объездная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дорога</a:t>
            </a:r>
          </a:p>
          <a:p>
            <a:pPr marL="0" marR="0">
              <a:lnSpc>
                <a:spcPts val="833"/>
              </a:lnSpc>
              <a:spcBef>
                <a:spcPts val="115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Населенный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пункт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375927" y="7587076"/>
            <a:ext cx="58427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Бурон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32680" y="7651551"/>
            <a:ext cx="1428306" cy="3326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932680" y="7864910"/>
            <a:ext cx="915761" cy="4393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5110" y="39620"/>
            <a:ext cx="11122320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7798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РИСКУ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ТРАНСПОРТНОГО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СООБЩЕНИЯ,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СВЯЗАННЫХ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НЕБЛАГОПРИЯТНЫМИ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МЕТЕОЯВЛЕНИЯМИ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АВТОМОБИЛЬНОЙ</a:t>
            </a:r>
            <a:r>
              <a:rPr dirty="0" sz="1400" spc="348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ДОРОГЕ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«А-164»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</a:p>
          <a:p>
            <a:pPr marL="3313658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-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АЛАНИЯ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1693" y="661865"/>
            <a:ext cx="125610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Камера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ФАД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23200" y="3110116"/>
            <a:ext cx="536401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183462" y="3209776"/>
            <a:ext cx="975665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Камера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ФАД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462839" y="4827376"/>
            <a:ext cx="939057" cy="4752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93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км,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</a:p>
          <a:p>
            <a:pPr marL="3841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«Транскам»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568387" y="5170756"/>
            <a:ext cx="1498400" cy="6276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Отрезанные</a:t>
            </a:r>
            <a:r>
              <a:rPr dirty="0" sz="1000" spc="25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н.п.:</a:t>
            </a:r>
            <a:r>
              <a:rPr dirty="0" sz="1000" spc="-41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>
                <a:solidFill>
                  <a:srgbClr val="000000"/>
                </a:solidFill>
                <a:latin typeface="SQSVUE+ArialMT"/>
                <a:cs typeface="SQSVUE+ArialMT"/>
              </a:rPr>
              <a:t>нет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Объездная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spc="160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дорога: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SQSVUE+ArialMT"/>
                <a:cs typeface="SQSVUE+ArialMT"/>
              </a:rPr>
              <a:t>нет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872920" y="6095813"/>
            <a:ext cx="117440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688600" y="6363260"/>
            <a:ext cx="1824398" cy="6240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Участок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автодороги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с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повышенным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риском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возникновения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ДТП,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нарушением</a:t>
            </a:r>
          </a:p>
          <a:p>
            <a:pPr marL="0" marR="0">
              <a:lnSpc>
                <a:spcPts val="833"/>
              </a:lnSpc>
              <a:spcBef>
                <a:spcPts val="12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движения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710919" y="6983541"/>
            <a:ext cx="1117381" cy="510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79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Объездная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дорога</a:t>
            </a:r>
          </a:p>
          <a:p>
            <a:pPr marL="0" marR="0">
              <a:lnSpc>
                <a:spcPts val="833"/>
              </a:lnSpc>
              <a:spcBef>
                <a:spcPts val="115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Населенный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пункт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943119" y="766163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5110" y="48800"/>
            <a:ext cx="11122320" cy="83601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07798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РИСКУ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ТРАНСПОРТНОГО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СООБЩЕНИЯ,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СВЯЗАННЫХ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НЕБЛАГОПРИЯТНЫМИ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МЕТЕОЯВЛЕНИЯМИ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АВТОМОБИЛЬНОЙ</a:t>
            </a:r>
            <a:r>
              <a:rPr dirty="0" sz="1400" spc="348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ДОРОГЕ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«А-164»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</a:p>
          <a:p>
            <a:pPr marL="3313658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-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АЛАНИЯ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05692" y="675545"/>
            <a:ext cx="125610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Камера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000000"/>
                </a:solidFill>
                <a:latin typeface="DAOKNB+TimesNewRomanPSMT"/>
                <a:cs typeface="DAOKNB+TimesNewRomanPSMT"/>
              </a:rPr>
              <a:t>ФАД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23200" y="3110116"/>
            <a:ext cx="536401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022421" y="4903576"/>
            <a:ext cx="175306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82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км,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А-164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«Транскам»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37942" y="5369776"/>
            <a:ext cx="97566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Камера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ФАД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872920" y="6095813"/>
            <a:ext cx="117440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8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84467" y="6299357"/>
            <a:ext cx="1498401" cy="6276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Отрезанные</a:t>
            </a:r>
            <a:r>
              <a:rPr dirty="0" sz="1000" spc="25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н.п.:</a:t>
            </a:r>
            <a:r>
              <a:rPr dirty="0" sz="1000" spc="-41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>
                <a:solidFill>
                  <a:srgbClr val="000000"/>
                </a:solidFill>
                <a:latin typeface="SQSVUE+ArialMT"/>
                <a:cs typeface="SQSVUE+ArialMT"/>
              </a:rPr>
              <a:t>нет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Объездная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spc="-152" b="1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spc="35" b="1" u="sng">
                <a:solidFill>
                  <a:srgbClr val="000000"/>
                </a:solidFill>
                <a:latin typeface="WQFDMB+Arial-BoldMT"/>
                <a:cs typeface="WQFDMB+Arial-BoldMT"/>
              </a:rPr>
              <a:t> </a:t>
            </a:r>
            <a:r>
              <a:rPr dirty="0" sz="1000" b="1" u="sng">
                <a:solidFill>
                  <a:srgbClr val="000000"/>
                </a:solidFill>
                <a:latin typeface="WQFDMB+Arial-BoldMT"/>
                <a:cs typeface="WQFDMB+Arial-BoldMT"/>
              </a:rPr>
              <a:t>дорога:</a:t>
            </a:r>
          </a:p>
          <a:p>
            <a:pPr marL="0" marR="0">
              <a:lnSpc>
                <a:spcPts val="1041"/>
              </a:lnSpc>
              <a:spcBef>
                <a:spcPts val="158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нет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688600" y="6363260"/>
            <a:ext cx="1824398" cy="6240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Участок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автодороги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с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повышенным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риском</a:t>
            </a:r>
          </a:p>
          <a:p>
            <a:pPr marL="0" marR="0">
              <a:lnSpc>
                <a:spcPts val="833"/>
              </a:lnSpc>
              <a:spcBef>
                <a:spcPts val="17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возникновения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ДТП,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нарушением</a:t>
            </a:r>
          </a:p>
          <a:p>
            <a:pPr marL="0" marR="0">
              <a:lnSpc>
                <a:spcPts val="833"/>
              </a:lnSpc>
              <a:spcBef>
                <a:spcPts val="12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движения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710919" y="6983541"/>
            <a:ext cx="1117381" cy="5109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79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Объездная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дорога</a:t>
            </a:r>
          </a:p>
          <a:p>
            <a:pPr marL="0" marR="0">
              <a:lnSpc>
                <a:spcPts val="833"/>
              </a:lnSpc>
              <a:spcBef>
                <a:spcPts val="1156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Населенный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800">
                <a:solidFill>
                  <a:srgbClr val="000000"/>
                </a:solidFill>
                <a:latin typeface="SQSVUE+ArialMT"/>
                <a:cs typeface="SQSVUE+ArialMT"/>
              </a:rPr>
              <a:t>пункт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958600" y="76717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3162" y="19745"/>
            <a:ext cx="6871919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75294" y="1039439"/>
            <a:ext cx="1034380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811747" y="1343456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07207" y="1343456"/>
            <a:ext cx="499249" cy="5348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55003" marR="0">
              <a:lnSpc>
                <a:spcPts val="1041"/>
              </a:lnSpc>
              <a:spcBef>
                <a:spcPts val="677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15%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621023" y="1555437"/>
            <a:ext cx="5115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8,6/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15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54429" y="1824536"/>
            <a:ext cx="924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25234/309619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00280" y="308603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059778" y="336707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988139" y="384371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466679" y="461389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839440" y="462131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877619" y="527435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453397" y="557105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433133" y="587189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933760" y="585755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27280" y="622151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442210" y="624119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314200" y="654959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25243" y="673084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902801" y="677231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911800" y="729071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34479" y="76663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25324"/>
            <a:ext cx="6871918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880534" y="1302239"/>
            <a:ext cx="1138452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Ирафский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03987" y="152021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73067" y="151805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852323" y="1697997"/>
            <a:ext cx="510539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19,2</a:t>
            </a:r>
            <a:r>
              <a:rPr dirty="0" sz="1000" spc="24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501970" y="1695296"/>
            <a:ext cx="444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35%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31722" y="1933797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4479/15607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621606" y="2892616"/>
            <a:ext cx="65025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Чикола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8957160" y="763967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91761" y="1251839"/>
            <a:ext cx="1264067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Моздокский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71207" y="147089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930286" y="147089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32165" y="1636617"/>
            <a:ext cx="605535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6,508</a:t>
            </a: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954337" y="1636616"/>
            <a:ext cx="3810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0%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322796" y="1856037"/>
            <a:ext cx="8607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18665/85928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383051" y="1962196"/>
            <a:ext cx="65875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Моздок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8944921" y="767459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45629" y="1025039"/>
            <a:ext cx="1256244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Ал</a:t>
            </a:r>
            <a:r>
              <a:rPr dirty="0" sz="1100" spc="7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и</a:t>
            </a:r>
            <a:r>
              <a:rPr dirty="0" sz="1100" spc="821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кий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493570" y="1222496"/>
            <a:ext cx="689009" cy="5306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371636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644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53,74/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97927" y="1228976"/>
            <a:ext cx="503569" cy="523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59323" marR="0">
              <a:lnSpc>
                <a:spcPts val="1041"/>
              </a:lnSpc>
              <a:spcBef>
                <a:spcPts val="585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832096" y="1651917"/>
            <a:ext cx="8607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10649/38381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987576" y="1885876"/>
            <a:ext cx="642069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Алагир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55001" y="76285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65950" y="1769879"/>
            <a:ext cx="1190433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Кировский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32696" y="2139357"/>
            <a:ext cx="5750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80,45/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81097" y="2141877"/>
            <a:ext cx="35979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0</a:t>
            </a: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%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071062" y="2392976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6489/27652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936156" y="4124536"/>
            <a:ext cx="88323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Эльхотово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44921" y="767459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722" y="31985"/>
            <a:ext cx="6871919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93910" y="941159"/>
            <a:ext cx="1150326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Ардонский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163747" y="1163456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654787" y="1176056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018016" y="1388936"/>
            <a:ext cx="5750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21,78/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8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52730" y="1387137"/>
            <a:ext cx="444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40%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118942" y="1656417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8777/15607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490331" y="3580576"/>
            <a:ext cx="594692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Ардон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8970840" y="76645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24023" y="1341119"/>
            <a:ext cx="1525763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Правобережный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08702" y="1555857"/>
            <a:ext cx="797284" cy="7886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89164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  <a:p>
            <a:pPr marL="8858" marR="0">
              <a:lnSpc>
                <a:spcPts val="1041"/>
              </a:lnSpc>
              <a:spcBef>
                <a:spcPts val="672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37/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</a:t>
            </a:r>
          </a:p>
          <a:p>
            <a:pPr marL="0" marR="0">
              <a:lnSpc>
                <a:spcPts val="1041"/>
              </a:lnSpc>
              <a:spcBef>
                <a:spcPts val="96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9135/55510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59567" y="1555857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03690" y="1766756"/>
            <a:ext cx="444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34%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5644207" y="6110116"/>
            <a:ext cx="651061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Беслан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70840" y="766451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10325100" cy="82042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201362" y="31985"/>
            <a:ext cx="687191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ИНФОРМАЦИОННЫЕ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МАТЕРИАЛЫ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ОСАДКАМ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ПОРЫВАМ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ВЕТРА</a:t>
            </a:r>
          </a:p>
          <a:p>
            <a:pPr marL="3694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ТЕРРИТОРИИ</a:t>
            </a:r>
            <a:r>
              <a:rPr dirty="0" sz="1400" spc="-31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РЕСПУБЛИКИ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СЕВЕРНАЯ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ОСЕТИЯ-АЛАНИЯ</a:t>
            </a:r>
          </a:p>
          <a:p>
            <a:pPr marL="461179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(РИСК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НАРУШЕНИЯ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ЭЛЕКТРОСНАБЖЕНИЯ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НА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01.03.2026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1400">
                <a:solidFill>
                  <a:srgbClr val="ffffff"/>
                </a:solidFill>
                <a:latin typeface="DAOKNB+TimesNewRomanPSMT"/>
                <a:cs typeface="DAOKNB+TimesNewRomanPSMT"/>
              </a:rPr>
              <a:t>г.)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00361" y="1250399"/>
            <a:ext cx="1173110" cy="35511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146"/>
              </a:lnSpc>
              <a:spcBef>
                <a:spcPts val="0"/>
              </a:spcBef>
              <a:spcAft>
                <a:spcPts val="0"/>
              </a:spcAft>
            </a:pP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Дигорский</a:t>
            </a:r>
            <a:r>
              <a:rPr dirty="0" sz="1100" spc="273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11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р-н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42007" y="1448576"/>
            <a:ext cx="317500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20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209907" y="1449296"/>
            <a:ext cx="521929" cy="5135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10</a:t>
            </a:r>
          </a:p>
          <a:p>
            <a:pPr marL="77683" marR="0">
              <a:lnSpc>
                <a:spcPts val="1041"/>
              </a:lnSpc>
              <a:spcBef>
                <a:spcPts val="459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15%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635237" y="1641837"/>
            <a:ext cx="57503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60,36/</a:t>
            </a:r>
            <a:r>
              <a:rPr dirty="0" sz="10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5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35263" y="1890597"/>
            <a:ext cx="797284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000000"/>
                </a:solidFill>
                <a:latin typeface="DAOKNB+TimesNewRomanPSMT"/>
                <a:cs typeface="DAOKNB+TimesNewRomanPSMT"/>
              </a:rPr>
              <a:t>5070/18504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00280" y="3080991"/>
            <a:ext cx="102725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Условные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 </a:t>
            </a:r>
            <a:r>
              <a:rPr dirty="0" sz="700" b="1">
                <a:solidFill>
                  <a:srgbClr val="000000"/>
                </a:solidFill>
                <a:latin typeface="PLPNOL+TimesNewRomanPS-BoldItalicMT"/>
                <a:cs typeface="PLPNOL+TimesNewRomanPS-BoldItalicMT"/>
              </a:rPr>
              <a:t>обозначения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305677" y="3185836"/>
            <a:ext cx="637728" cy="3228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WQFDMB+Arial-BoldMT"/>
                <a:cs typeface="WQFDMB+Arial-BoldMT"/>
              </a:rPr>
              <a:t>Дигора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059778" y="3362032"/>
            <a:ext cx="587241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осадки,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988139" y="3838672"/>
            <a:ext cx="1529596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линии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электропередач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110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кВт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466679" y="4608856"/>
            <a:ext cx="330882" cy="6461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1879" marR="0">
              <a:lnSpc>
                <a:spcPts val="1041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  <a:p>
            <a:pPr marL="0" marR="0">
              <a:lnSpc>
                <a:spcPts val="1041"/>
              </a:lnSpc>
              <a:spcBef>
                <a:spcPts val="1553"/>
              </a:spcBef>
              <a:spcAft>
                <a:spcPts val="0"/>
              </a:spcAft>
            </a:pPr>
            <a:r>
              <a:rPr dirty="0" sz="1000" b="1">
                <a:solidFill>
                  <a:srgbClr val="000000"/>
                </a:solidFill>
                <a:latin typeface="Calibri"/>
                <a:cs typeface="Calibri"/>
              </a:rPr>
              <a:t>20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8839440" y="4616272"/>
            <a:ext cx="1576529" cy="5669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количество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осадков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мм</a:t>
            </a:r>
          </a:p>
          <a:p>
            <a:pPr marL="37079" marR="0">
              <a:lnSpc>
                <a:spcPts val="729"/>
              </a:lnSpc>
              <a:spcBef>
                <a:spcPts val="1955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порывы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ветра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(УГМС),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м/с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877619" y="5269313"/>
            <a:ext cx="1599423" cy="4880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прогноз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нарушения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(УГМС)</a:t>
            </a:r>
          </a:p>
          <a:p>
            <a:pPr marL="43181" marR="0">
              <a:lnSpc>
                <a:spcPts val="729"/>
              </a:lnSpc>
              <a:spcBef>
                <a:spcPts val="1384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протяженность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ЛЭП/ТП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(шт.)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453397" y="5566010"/>
            <a:ext cx="335849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321/4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8433133" y="5866858"/>
            <a:ext cx="392974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Calibri"/>
                <a:cs typeface="Calibri"/>
              </a:rPr>
              <a:t>19/330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933760" y="5852512"/>
            <a:ext cx="1254445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кол-во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домов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/населения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8927280" y="6216472"/>
            <a:ext cx="1490950" cy="3326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24498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износ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электроэнергетических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систем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8442210" y="6236151"/>
            <a:ext cx="311150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60%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314200" y="6544551"/>
            <a:ext cx="2188723" cy="23234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Владикавказ</a:t>
            </a:r>
            <a:r>
              <a:rPr dirty="0" sz="700" spc="787" b="1">
                <a:solidFill>
                  <a:srgbClr val="000000"/>
                </a:solidFill>
                <a:latin typeface="UHMNOS+TimesNewRomanPS-BoldMT"/>
                <a:cs typeface="UHMNOS+TimesNewRomanPS-Bold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муниципальное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образование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8425243" y="6725809"/>
            <a:ext cx="269676" cy="1936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625"/>
              </a:lnSpc>
              <a:spcBef>
                <a:spcPts val="0"/>
              </a:spcBef>
              <a:spcAft>
                <a:spcPts val="0"/>
              </a:spcAft>
            </a:pPr>
            <a:r>
              <a:rPr dirty="0" sz="600">
                <a:solidFill>
                  <a:srgbClr val="000000"/>
                </a:solidFill>
                <a:latin typeface="DAOKNB+TimesNewRomanPSMT"/>
                <a:cs typeface="DAOKNB+TimesNewRomanPSMT"/>
              </a:rPr>
              <a:t>ПСЧ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8902801" y="6767273"/>
            <a:ext cx="1445646" cy="4761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пожарно-спасательная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часть</a:t>
            </a:r>
          </a:p>
          <a:p>
            <a:pPr marL="0" marR="0">
              <a:lnSpc>
                <a:spcPts val="729"/>
              </a:lnSpc>
              <a:spcBef>
                <a:spcPts val="129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социально-значимый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объект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8911800" y="7285672"/>
            <a:ext cx="1115852" cy="2259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-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лечебное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 </a:t>
            </a:r>
            <a:r>
              <a:rPr dirty="0" sz="700">
                <a:solidFill>
                  <a:srgbClr val="000000"/>
                </a:solidFill>
                <a:latin typeface="SQSVUE+ArialMT"/>
                <a:cs typeface="SQSVUE+ArialMT"/>
              </a:rPr>
              <a:t>учреждение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8960400" y="7674591"/>
            <a:ext cx="1428306" cy="6527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29"/>
              </a:lnSpc>
              <a:spcBef>
                <a:spcPts val="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ГУ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МЧС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России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по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РСО-Алания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АРМ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№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6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28.02.2026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г.</a:t>
            </a:r>
          </a:p>
          <a:p>
            <a:pPr marL="0" marR="0">
              <a:lnSpc>
                <a:spcPts val="729"/>
              </a:lnSpc>
              <a:spcBef>
                <a:spcPts val="11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Исп.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С.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Келехсаев</a:t>
            </a:r>
          </a:p>
          <a:p>
            <a:pPr marL="0" marR="0">
              <a:lnSpc>
                <a:spcPts val="729"/>
              </a:lnSpc>
              <a:spcBef>
                <a:spcPts val="160"/>
              </a:spcBef>
              <a:spcAft>
                <a:spcPts val="0"/>
              </a:spcAft>
            </a:pP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Тел.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 </a:t>
            </a:r>
            <a:r>
              <a:rPr dirty="0" sz="700">
                <a:solidFill>
                  <a:srgbClr val="000000"/>
                </a:solidFill>
                <a:latin typeface="DAOKNB+TimesNewRomanPSMT"/>
                <a:cs typeface="DAOKNB+TimesNewRomanPSMT"/>
              </a:rPr>
              <a:t>38251-740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pdfcandle</dc:creator>
  <cp:lastModifiedBy>pdfcandle</cp:lastModifiedBy>
  <cp:revision>1</cp:revision>
  <dcterms:modified xsi:type="dcterms:W3CDTF">2026-03-03T05:12:40-07:00</dcterms:modified>
</cp:coreProperties>
</file>